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fntdata" ContentType="application/x-fontdata"/>
  <Default Extension="png" ContentType="image/png"/>
  <Default Extension="rels" ContentType="application/vnd.openxmlformats-package.relationships+xml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308" r:id="rId2"/>
    <p:sldId id="360" r:id="rId3"/>
    <p:sldId id="359" r:id="rId4"/>
    <p:sldId id="291" r:id="rId5"/>
    <p:sldId id="364" r:id="rId6"/>
    <p:sldId id="368" r:id="rId7"/>
    <p:sldId id="369" r:id="rId8"/>
    <p:sldId id="370" r:id="rId9"/>
    <p:sldId id="371" r:id="rId10"/>
    <p:sldId id="372" r:id="rId11"/>
    <p:sldId id="373" r:id="rId12"/>
    <p:sldId id="374" r:id="rId13"/>
    <p:sldId id="375" r:id="rId14"/>
    <p:sldId id="376" r:id="rId15"/>
    <p:sldId id="358" r:id="rId16"/>
  </p:sldIdLst>
  <p:sldSz cx="12192000" cy="6858000"/>
  <p:notesSz cx="6858000" cy="9144000"/>
  <p:embeddedFontLst>
    <p:embeddedFont>
      <p:font typeface="仓耳青禾体-谷力 W05" panose="02010600030101010101" charset="-122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微软雅黑" panose="020B0503020204020204" pitchFamily="34" charset="-122"/>
      <p:regular r:id="rId23"/>
      <p:bold r:id="rId24"/>
    </p:embeddedFont>
  </p:embeddedFontLst>
  <p:custDataLst>
    <p:tags r:id="rId2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1985"/>
    <a:srgbClr val="182987"/>
    <a:srgbClr val="87B8FA"/>
    <a:srgbClr val="0B58C1"/>
    <a:srgbClr val="3478D4"/>
    <a:srgbClr val="0ABBCA"/>
    <a:srgbClr val="3490C4"/>
    <a:srgbClr val="FF6546"/>
    <a:srgbClr val="FD0100"/>
    <a:srgbClr val="E82C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224" autoAdjust="0"/>
    <p:restoredTop sz="94660"/>
  </p:normalViewPr>
  <p:slideViewPr>
    <p:cSldViewPr snapToGrid="0">
      <p:cViewPr varScale="1">
        <p:scale>
          <a:sx n="83" d="100"/>
          <a:sy n="83" d="100"/>
        </p:scale>
        <p:origin x="250" y="6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wmf>
</file>

<file path=ppt/media/image11.png>
</file>

<file path=ppt/media/image12.wmf>
</file>

<file path=ppt/media/image13.wmf>
</file>

<file path=ppt/media/image14.wmf>
</file>

<file path=ppt/media/image15.wm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仓耳青禾体-谷力 W05" panose="02020400000000000000" pitchFamily="18" charset="-122"/>
                <a:ea typeface="仓耳青禾体-谷力 W05" panose="020204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仓耳青禾体-谷力 W05" panose="02020400000000000000" pitchFamily="18" charset="-122"/>
                <a:ea typeface="仓耳青禾体-谷力 W05" panose="02020400000000000000" pitchFamily="18" charset="-122"/>
              </a:defRPr>
            </a:lvl1pPr>
          </a:lstStyle>
          <a:p>
            <a:fld id="{11577D22-AD28-43FC-8EB4-B134A7D334C3}" type="datetimeFigureOut">
              <a:rPr lang="zh-CN" altLang="en-US" smtClean="0"/>
              <a:t>2022/12/11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仓耳青禾体-谷力 W05" panose="02020400000000000000" pitchFamily="18" charset="-122"/>
                <a:ea typeface="仓耳青禾体-谷力 W05" panose="020204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仓耳青禾体-谷力 W05" panose="02020400000000000000" pitchFamily="18" charset="-122"/>
                <a:ea typeface="仓耳青禾体-谷力 W05" panose="02020400000000000000" pitchFamily="18" charset="-122"/>
              </a:defRPr>
            </a:lvl1pPr>
          </a:lstStyle>
          <a:p>
            <a:fld id="{DA8C8EFA-96ED-4A18-B46D-8BDC030E3AF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仓耳青禾体-谷力 W05" panose="02020400000000000000" pitchFamily="18" charset="-122"/>
        <a:ea typeface="仓耳青禾体-谷力 W05" panose="02020400000000000000" pitchFamily="18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仓耳青禾体-谷力 W05" panose="02020400000000000000" pitchFamily="18" charset="-122"/>
        <a:ea typeface="仓耳青禾体-谷力 W05" panose="02020400000000000000" pitchFamily="18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仓耳青禾体-谷力 W05" panose="02020400000000000000" pitchFamily="18" charset="-122"/>
        <a:ea typeface="仓耳青禾体-谷力 W05" panose="02020400000000000000" pitchFamily="18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仓耳青禾体-谷力 W05" panose="02020400000000000000" pitchFamily="18" charset="-122"/>
        <a:ea typeface="仓耳青禾体-谷力 W05" panose="02020400000000000000" pitchFamily="18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仓耳青禾体-谷力 W05" panose="02020400000000000000" pitchFamily="18" charset="-122"/>
        <a:ea typeface="仓耳青禾体-谷力 W05" panose="02020400000000000000" pitchFamily="18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5A16D-17CB-4CB4-914E-2BA38FD96B40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5A16D-17CB-4CB4-914E-2BA38FD96B40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5A16D-17CB-4CB4-914E-2BA38FD96B40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5A16D-17CB-4CB4-914E-2BA38FD96B40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5A16D-17CB-4CB4-914E-2BA38FD96B40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 descr="资源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09677" y="6026150"/>
            <a:ext cx="2339340" cy="520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 51" descr="资源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340" y="452120"/>
            <a:ext cx="1950720" cy="4337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资源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3832" y="6026150"/>
            <a:ext cx="2339340" cy="520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1BAF49D6-10C3-44F3-B157-ED3704521C78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24B6A64-218D-4BB1-8D2C-1499EC25810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package" Target="../embeddings/Microsoft_Word_Document1.docx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wmf"/><Relationship Id="rId4" Type="http://schemas.openxmlformats.org/officeDocument/2006/relationships/package" Target="../embeddings/Microsoft_Excel_Worksheet.xls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3"/>
          <p:cNvSpPr/>
          <p:nvPr/>
        </p:nvSpPr>
        <p:spPr>
          <a:xfrm>
            <a:off x="0" y="1"/>
            <a:ext cx="11630159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思源黑体" panose="020B05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03145" y="2151366"/>
            <a:ext cx="898012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白盒测试之</a:t>
            </a:r>
            <a:r>
              <a:rPr lang="en-US" altLang="zh-CN" sz="6600" dirty="0" err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GoogleTest</a:t>
            </a:r>
            <a:endParaRPr lang="en-US" altLang="zh-CN" sz="6600" dirty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1475150" y="4386033"/>
            <a:ext cx="2662563" cy="807720"/>
          </a:xfrm>
          <a:prstGeom prst="roundRect">
            <a:avLst>
              <a:gd name="adj" fmla="val 48193"/>
            </a:avLst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710690" y="4559300"/>
            <a:ext cx="23552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主讲人：易万铭</a:t>
            </a:r>
          </a:p>
        </p:txBody>
      </p:sp>
      <p:cxnSp>
        <p:nvCxnSpPr>
          <p:cNvPr id="12" name="直接连接符 11"/>
          <p:cNvCxnSpPr/>
          <p:nvPr/>
        </p:nvCxnSpPr>
        <p:spPr>
          <a:xfrm>
            <a:off x="1503045" y="1566545"/>
            <a:ext cx="7280275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半闭框 16"/>
          <p:cNvSpPr/>
          <p:nvPr/>
        </p:nvSpPr>
        <p:spPr>
          <a:xfrm rot="10800000">
            <a:off x="11009018" y="5019629"/>
            <a:ext cx="540000" cy="540000"/>
          </a:xfrm>
          <a:prstGeom prst="halfFrame">
            <a:avLst/>
          </a:pr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23" name="任意多边形: 形状 7"/>
          <p:cNvSpPr/>
          <p:nvPr/>
        </p:nvSpPr>
        <p:spPr>
          <a:xfrm>
            <a:off x="-2224206" y="-2575128"/>
            <a:ext cx="4444334" cy="4444334"/>
          </a:xfrm>
          <a:custGeom>
            <a:avLst/>
            <a:gdLst>
              <a:gd name="connsiteX0" fmla="*/ 1376008 w 2752018"/>
              <a:gd name="connsiteY0" fmla="*/ 422543 h 2752018"/>
              <a:gd name="connsiteX1" fmla="*/ 422543 w 2752018"/>
              <a:gd name="connsiteY1" fmla="*/ 1376008 h 2752018"/>
              <a:gd name="connsiteX2" fmla="*/ 1376008 w 2752018"/>
              <a:gd name="connsiteY2" fmla="*/ 2329473 h 2752018"/>
              <a:gd name="connsiteX3" fmla="*/ 2329473 w 2752018"/>
              <a:gd name="connsiteY3" fmla="*/ 1376008 h 2752018"/>
              <a:gd name="connsiteX4" fmla="*/ 1376008 w 2752018"/>
              <a:gd name="connsiteY4" fmla="*/ 422543 h 2752018"/>
              <a:gd name="connsiteX5" fmla="*/ 1376009 w 2752018"/>
              <a:gd name="connsiteY5" fmla="*/ 0 h 2752018"/>
              <a:gd name="connsiteX6" fmla="*/ 2752018 w 2752018"/>
              <a:gd name="connsiteY6" fmla="*/ 1376009 h 2752018"/>
              <a:gd name="connsiteX7" fmla="*/ 1376009 w 2752018"/>
              <a:gd name="connsiteY7" fmla="*/ 2752018 h 2752018"/>
              <a:gd name="connsiteX8" fmla="*/ 0 w 2752018"/>
              <a:gd name="connsiteY8" fmla="*/ 1376009 h 2752018"/>
              <a:gd name="connsiteX9" fmla="*/ 1376009 w 2752018"/>
              <a:gd name="connsiteY9" fmla="*/ 0 h 275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52018" h="2752018">
                <a:moveTo>
                  <a:pt x="1376008" y="422543"/>
                </a:moveTo>
                <a:cubicBezTo>
                  <a:pt x="849424" y="422543"/>
                  <a:pt x="422543" y="849424"/>
                  <a:pt x="422543" y="1376008"/>
                </a:cubicBezTo>
                <a:cubicBezTo>
                  <a:pt x="422543" y="1902592"/>
                  <a:pt x="849424" y="2329473"/>
                  <a:pt x="1376008" y="2329473"/>
                </a:cubicBezTo>
                <a:cubicBezTo>
                  <a:pt x="1902592" y="2329473"/>
                  <a:pt x="2329473" y="1902592"/>
                  <a:pt x="2329473" y="1376008"/>
                </a:cubicBezTo>
                <a:cubicBezTo>
                  <a:pt x="2329473" y="849424"/>
                  <a:pt x="1902592" y="422543"/>
                  <a:pt x="1376008" y="422543"/>
                </a:cubicBezTo>
                <a:close/>
                <a:moveTo>
                  <a:pt x="1376009" y="0"/>
                </a:moveTo>
                <a:cubicBezTo>
                  <a:pt x="2135958" y="0"/>
                  <a:pt x="2752018" y="616060"/>
                  <a:pt x="2752018" y="1376009"/>
                </a:cubicBezTo>
                <a:cubicBezTo>
                  <a:pt x="2752018" y="2135958"/>
                  <a:pt x="2135958" y="2752018"/>
                  <a:pt x="1376009" y="2752018"/>
                </a:cubicBezTo>
                <a:cubicBezTo>
                  <a:pt x="616060" y="2752018"/>
                  <a:pt x="0" y="2135958"/>
                  <a:pt x="0" y="1376009"/>
                </a:cubicBezTo>
                <a:cubicBezTo>
                  <a:pt x="0" y="616060"/>
                  <a:pt x="616060" y="0"/>
                  <a:pt x="1376009" y="0"/>
                </a:cubicBezTo>
                <a:close/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1503045" y="3843655"/>
            <a:ext cx="6350000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>
            <a:off x="-2038" y="1"/>
            <a:ext cx="10005848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思源黑体" panose="020B0500000000000000" pitchFamily="34" charset="-122"/>
            </a:endParaRPr>
          </a:p>
        </p:txBody>
      </p:sp>
      <p:sp>
        <p:nvSpPr>
          <p:cNvPr id="3" name="任意多边形: 形状 7"/>
          <p:cNvSpPr/>
          <p:nvPr/>
        </p:nvSpPr>
        <p:spPr>
          <a:xfrm>
            <a:off x="-2224206" y="-2575128"/>
            <a:ext cx="4444334" cy="4444334"/>
          </a:xfrm>
          <a:custGeom>
            <a:avLst/>
            <a:gdLst>
              <a:gd name="connsiteX0" fmla="*/ 1376008 w 2752018"/>
              <a:gd name="connsiteY0" fmla="*/ 422543 h 2752018"/>
              <a:gd name="connsiteX1" fmla="*/ 422543 w 2752018"/>
              <a:gd name="connsiteY1" fmla="*/ 1376008 h 2752018"/>
              <a:gd name="connsiteX2" fmla="*/ 1376008 w 2752018"/>
              <a:gd name="connsiteY2" fmla="*/ 2329473 h 2752018"/>
              <a:gd name="connsiteX3" fmla="*/ 2329473 w 2752018"/>
              <a:gd name="connsiteY3" fmla="*/ 1376008 h 2752018"/>
              <a:gd name="connsiteX4" fmla="*/ 1376008 w 2752018"/>
              <a:gd name="connsiteY4" fmla="*/ 422543 h 2752018"/>
              <a:gd name="connsiteX5" fmla="*/ 1376009 w 2752018"/>
              <a:gd name="connsiteY5" fmla="*/ 0 h 2752018"/>
              <a:gd name="connsiteX6" fmla="*/ 2752018 w 2752018"/>
              <a:gd name="connsiteY6" fmla="*/ 1376009 h 2752018"/>
              <a:gd name="connsiteX7" fmla="*/ 1376009 w 2752018"/>
              <a:gd name="connsiteY7" fmla="*/ 2752018 h 2752018"/>
              <a:gd name="connsiteX8" fmla="*/ 0 w 2752018"/>
              <a:gd name="connsiteY8" fmla="*/ 1376009 h 2752018"/>
              <a:gd name="connsiteX9" fmla="*/ 1376009 w 2752018"/>
              <a:gd name="connsiteY9" fmla="*/ 0 h 275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52018" h="2752018">
                <a:moveTo>
                  <a:pt x="1376008" y="422543"/>
                </a:moveTo>
                <a:cubicBezTo>
                  <a:pt x="849424" y="422543"/>
                  <a:pt x="422543" y="849424"/>
                  <a:pt x="422543" y="1376008"/>
                </a:cubicBezTo>
                <a:cubicBezTo>
                  <a:pt x="422543" y="1902592"/>
                  <a:pt x="849424" y="2329473"/>
                  <a:pt x="1376008" y="2329473"/>
                </a:cubicBezTo>
                <a:cubicBezTo>
                  <a:pt x="1902592" y="2329473"/>
                  <a:pt x="2329473" y="1902592"/>
                  <a:pt x="2329473" y="1376008"/>
                </a:cubicBezTo>
                <a:cubicBezTo>
                  <a:pt x="2329473" y="849424"/>
                  <a:pt x="1902592" y="422543"/>
                  <a:pt x="1376008" y="422543"/>
                </a:cubicBezTo>
                <a:close/>
                <a:moveTo>
                  <a:pt x="1376009" y="0"/>
                </a:moveTo>
                <a:cubicBezTo>
                  <a:pt x="2135958" y="0"/>
                  <a:pt x="2752018" y="616060"/>
                  <a:pt x="2752018" y="1376009"/>
                </a:cubicBezTo>
                <a:cubicBezTo>
                  <a:pt x="2752018" y="2135958"/>
                  <a:pt x="2135958" y="2752018"/>
                  <a:pt x="1376009" y="2752018"/>
                </a:cubicBezTo>
                <a:cubicBezTo>
                  <a:pt x="616060" y="2752018"/>
                  <a:pt x="0" y="2135958"/>
                  <a:pt x="0" y="1376009"/>
                </a:cubicBezTo>
                <a:cubicBezTo>
                  <a:pt x="0" y="616060"/>
                  <a:pt x="616060" y="0"/>
                  <a:pt x="1376009" y="0"/>
                </a:cubicBezTo>
                <a:close/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5" name="椭圆 12"/>
          <p:cNvSpPr/>
          <p:nvPr/>
        </p:nvSpPr>
        <p:spPr>
          <a:xfrm>
            <a:off x="7448408" y="2057593"/>
            <a:ext cx="3101311" cy="307396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96900" dist="228600" dir="2700000" sx="99000" sy="99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51697" y="2579902"/>
            <a:ext cx="1728660" cy="1876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000" b="1" i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思源黑体" panose="020B0500000000000000" pitchFamily="34" charset="-122"/>
              </a:rPr>
              <a:t>2</a:t>
            </a:r>
          </a:p>
          <a:p>
            <a:pPr algn="ctr"/>
            <a:r>
              <a:rPr lang="en-US" altLang="zh-CN" sz="3600" b="1" i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思源黑体" panose="020B0500000000000000" pitchFamily="34" charset="-122"/>
              </a:rPr>
              <a:t>PART</a:t>
            </a:r>
          </a:p>
        </p:txBody>
      </p:sp>
      <p:sp>
        <p:nvSpPr>
          <p:cNvPr id="9" name="TextBox 7"/>
          <p:cNvSpPr txBox="1"/>
          <p:nvPr/>
        </p:nvSpPr>
        <p:spPr>
          <a:xfrm>
            <a:off x="1546746" y="2834598"/>
            <a:ext cx="49834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5400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工作亮点及不足</a:t>
            </a:r>
            <a:endParaRPr lang="zh-CN" altLang="en-US" sz="5400" b="1" dirty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半闭框 11"/>
          <p:cNvSpPr/>
          <p:nvPr/>
        </p:nvSpPr>
        <p:spPr>
          <a:xfrm rot="10800000">
            <a:off x="11009018" y="5019629"/>
            <a:ext cx="540000" cy="540000"/>
          </a:xfrm>
          <a:prstGeom prst="halfFrame">
            <a:avLst/>
          </a:pr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503045" y="2238375"/>
            <a:ext cx="5661660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1503045" y="4515485"/>
            <a:ext cx="4896485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 rot="10800000" flipH="1">
            <a:off x="-2039" y="1"/>
            <a:ext cx="12194039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952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641350" y="441960"/>
            <a:ext cx="456565" cy="456565"/>
          </a:xfrm>
          <a:prstGeom prst="ellipse">
            <a:avLst/>
          </a:prstGeom>
          <a:gradFill flip="none" rotWithShape="1">
            <a:gsLst>
              <a:gs pos="93000">
                <a:srgbClr val="3C2186">
                  <a:alpha val="70000"/>
                </a:srgbClr>
              </a:gs>
              <a:gs pos="0">
                <a:srgbClr val="182987">
                  <a:alpha val="70000"/>
                </a:srgbClr>
              </a:gs>
              <a:gs pos="100000">
                <a:srgbClr val="5F1985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448435" y="409575"/>
            <a:ext cx="4922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亮点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97915" y="898525"/>
            <a:ext cx="702564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1</a:t>
            </a:r>
            <a:r>
              <a:rPr lang="zh-CN" altLang="en-US" sz="1600"/>
              <a:t>、自动化测试思维（使用脚本工具实现自动化，提高效率）</a:t>
            </a:r>
          </a:p>
          <a:p>
            <a:r>
              <a:rPr lang="en-US" altLang="zh-CN" sz="1600"/>
              <a:t>	</a:t>
            </a:r>
            <a:endParaRPr lang="zh-CN" altLang="en-US" sz="1600"/>
          </a:p>
          <a:p>
            <a:endParaRPr lang="en-US" altLang="zh-CN" sz="1600"/>
          </a:p>
          <a:p>
            <a:endParaRPr lang="en-US" altLang="zh-CN" sz="1600"/>
          </a:p>
          <a:p>
            <a:r>
              <a:rPr lang="en-US" altLang="zh-CN" sz="1600"/>
              <a:t>2</a:t>
            </a:r>
            <a:r>
              <a:rPr lang="zh-CN" altLang="en-US" sz="1600"/>
              <a:t>、善用工具提高效率</a:t>
            </a:r>
          </a:p>
          <a:p>
            <a:r>
              <a:rPr lang="en-US" altLang="zh-CN" sz="1600"/>
              <a:t>	onenote</a:t>
            </a:r>
            <a:r>
              <a:rPr lang="zh-CN" altLang="en-US" sz="1600"/>
              <a:t>笔记、</a:t>
            </a:r>
            <a:r>
              <a:rPr lang="en-US" altLang="zh-CN" sz="1600"/>
              <a:t>samba</a:t>
            </a:r>
            <a:r>
              <a:rPr lang="zh-CN" altLang="en-US" sz="1600"/>
              <a:t>工具实现</a:t>
            </a:r>
            <a:r>
              <a:rPr lang="en-US" altLang="zh-CN" sz="1600"/>
              <a:t>ubuntu</a:t>
            </a:r>
            <a:r>
              <a:rPr lang="zh-CN" altLang="en-US" sz="1600"/>
              <a:t>虚拟机与</a:t>
            </a:r>
            <a:r>
              <a:rPr lang="en-US" altLang="zh-CN" sz="1600"/>
              <a:t>window</a:t>
            </a:r>
            <a:r>
              <a:rPr lang="zh-CN" altLang="en-US" sz="1600"/>
              <a:t>共享文件、</a:t>
            </a:r>
            <a:r>
              <a:rPr lang="en-US" altLang="zh-CN" sz="1600"/>
              <a:t>svn</a:t>
            </a:r>
            <a:r>
              <a:rPr lang="zh-CN" altLang="en-US" sz="1600"/>
              <a:t>工具实现笔记本与台式机工作文档同步等。</a:t>
            </a:r>
          </a:p>
          <a:p>
            <a:endParaRPr lang="zh-CN" altLang="en-US" sz="1600"/>
          </a:p>
          <a:p>
            <a:r>
              <a:rPr lang="en-US" altLang="zh-CN" sz="1600"/>
              <a:t>3</a:t>
            </a:r>
            <a:r>
              <a:rPr lang="zh-CN" altLang="en-US" sz="1600"/>
              <a:t>、多思考改善测试方法</a:t>
            </a:r>
          </a:p>
          <a:p>
            <a:r>
              <a:rPr lang="en-US" altLang="zh-CN" sz="1600"/>
              <a:t>	</a:t>
            </a:r>
            <a:r>
              <a:rPr lang="zh-CN" altLang="en-US" sz="1600"/>
              <a:t>如：</a:t>
            </a:r>
          </a:p>
          <a:p>
            <a:r>
              <a:rPr lang="en-US" altLang="zh-CN" sz="1600"/>
              <a:t>		</a:t>
            </a:r>
            <a:endParaRPr lang="zh-CN" altLang="en-US" sz="1600"/>
          </a:p>
          <a:p>
            <a:r>
              <a:rPr lang="en-US" altLang="zh-CN" sz="1600"/>
              <a:t>	</a:t>
            </a:r>
          </a:p>
          <a:p>
            <a:r>
              <a:rPr lang="en-US" altLang="zh-CN" sz="1600"/>
              <a:t>4</a:t>
            </a:r>
            <a:r>
              <a:rPr lang="zh-CN" altLang="en-US" sz="1600"/>
              <a:t>、善于总结并输出文档</a:t>
            </a:r>
          </a:p>
          <a:p>
            <a:r>
              <a:rPr lang="en-US" altLang="zh-CN" sz="1600"/>
              <a:t>	</a:t>
            </a:r>
            <a:r>
              <a:rPr lang="zh-CN" altLang="en-US" sz="1600"/>
              <a:t>共输出文档</a:t>
            </a:r>
            <a:r>
              <a:rPr lang="en-US" altLang="zh-CN" sz="1600"/>
              <a:t>20+</a:t>
            </a:r>
            <a:r>
              <a:rPr lang="zh-CN" altLang="en-US" sz="1600"/>
              <a:t>篇</a:t>
            </a:r>
            <a:endParaRPr lang="en-US" altLang="zh-CN" sz="1600"/>
          </a:p>
          <a:p>
            <a:endParaRPr lang="en-US" altLang="zh-CN" sz="1600"/>
          </a:p>
        </p:txBody>
      </p:sp>
      <p:sp>
        <p:nvSpPr>
          <p:cNvPr id="3" name="椭圆 2"/>
          <p:cNvSpPr/>
          <p:nvPr/>
        </p:nvSpPr>
        <p:spPr>
          <a:xfrm>
            <a:off x="641350" y="4604385"/>
            <a:ext cx="456565" cy="456565"/>
          </a:xfrm>
          <a:prstGeom prst="ellipse">
            <a:avLst/>
          </a:prstGeom>
          <a:gradFill flip="none" rotWithShape="1">
            <a:gsLst>
              <a:gs pos="93000">
                <a:srgbClr val="3C2186">
                  <a:alpha val="70000"/>
                </a:srgbClr>
              </a:gs>
              <a:gs pos="0">
                <a:srgbClr val="182987">
                  <a:alpha val="70000"/>
                </a:srgbClr>
              </a:gs>
              <a:gs pos="100000">
                <a:srgbClr val="5F1985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48435" y="4572000"/>
            <a:ext cx="4922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不足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302385" y="5093970"/>
            <a:ext cx="729424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1</a:t>
            </a:r>
            <a:r>
              <a:rPr lang="zh-CN" altLang="en-US" sz="1600"/>
              <a:t>、思考不够全面、写测试用例时测试场景覆盖不全等</a:t>
            </a:r>
          </a:p>
          <a:p>
            <a:r>
              <a:rPr lang="en-US" altLang="zh-CN" sz="1600"/>
              <a:t>	</a:t>
            </a:r>
            <a:r>
              <a:rPr lang="zh-CN" altLang="en-US" sz="1600"/>
              <a:t>如特殊车位类型（有角度、车位线不明显、障碍物类型等）</a:t>
            </a:r>
          </a:p>
          <a:p>
            <a:endParaRPr lang="zh-CN" altLang="en-US" sz="1600"/>
          </a:p>
          <a:p>
            <a:r>
              <a:rPr lang="en-US" altLang="zh-CN" sz="1600"/>
              <a:t>2</a:t>
            </a:r>
            <a:r>
              <a:rPr lang="zh-CN" altLang="en-US" sz="1600"/>
              <a:t>、产品实现流程不熟、定位问题不准确。</a:t>
            </a:r>
          </a:p>
          <a:p>
            <a:r>
              <a:rPr lang="en-US" altLang="zh-CN" sz="1600"/>
              <a:t>	</a:t>
            </a:r>
            <a:r>
              <a:rPr lang="zh-CN" altLang="en-US" sz="1600"/>
              <a:t>如</a:t>
            </a:r>
            <a:r>
              <a:rPr lang="en-US" altLang="zh-CN" sz="1600"/>
              <a:t>apa</a:t>
            </a:r>
            <a:r>
              <a:rPr lang="zh-CN" altLang="en-US" sz="1600"/>
              <a:t>测试中，车位贴图不准确，不知是</a:t>
            </a:r>
            <a:r>
              <a:rPr lang="en-US" altLang="zh-CN" sz="1600"/>
              <a:t>AUI</a:t>
            </a:r>
            <a:r>
              <a:rPr lang="zh-CN" altLang="en-US" sz="1600"/>
              <a:t>或是算法问题</a:t>
            </a:r>
          </a:p>
        </p:txBody>
      </p:sp>
      <p:graphicFrame>
        <p:nvGraphicFramePr>
          <p:cNvPr id="7" name="对象 6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1931670" y="3166745"/>
          <a:ext cx="97155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howAsIcon="1" r:id="rId2" imgW="971550" imgH="666750" progId="Word.Document.12">
                  <p:embed/>
                </p:oleObj>
              </mc:Choice>
              <mc:Fallback>
                <p:oleObj showAsIcon="1" r:id="rId2" imgW="971550" imgH="666750" progId="Word.Document.12">
                  <p:embed/>
                  <p:pic>
                    <p:nvPicPr>
                      <p:cNvPr id="0" name="图片 5120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31670" y="3166745"/>
                        <a:ext cx="97155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7820" y="1259840"/>
            <a:ext cx="2342515" cy="5810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>
            <a:off x="-2038" y="1"/>
            <a:ext cx="10005848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思源黑体" panose="020B0500000000000000" pitchFamily="34" charset="-122"/>
            </a:endParaRPr>
          </a:p>
        </p:txBody>
      </p:sp>
      <p:sp>
        <p:nvSpPr>
          <p:cNvPr id="3" name="任意多边形: 形状 7"/>
          <p:cNvSpPr/>
          <p:nvPr/>
        </p:nvSpPr>
        <p:spPr>
          <a:xfrm>
            <a:off x="-2224206" y="-2575128"/>
            <a:ext cx="4444334" cy="4444334"/>
          </a:xfrm>
          <a:custGeom>
            <a:avLst/>
            <a:gdLst>
              <a:gd name="connsiteX0" fmla="*/ 1376008 w 2752018"/>
              <a:gd name="connsiteY0" fmla="*/ 422543 h 2752018"/>
              <a:gd name="connsiteX1" fmla="*/ 422543 w 2752018"/>
              <a:gd name="connsiteY1" fmla="*/ 1376008 h 2752018"/>
              <a:gd name="connsiteX2" fmla="*/ 1376008 w 2752018"/>
              <a:gd name="connsiteY2" fmla="*/ 2329473 h 2752018"/>
              <a:gd name="connsiteX3" fmla="*/ 2329473 w 2752018"/>
              <a:gd name="connsiteY3" fmla="*/ 1376008 h 2752018"/>
              <a:gd name="connsiteX4" fmla="*/ 1376008 w 2752018"/>
              <a:gd name="connsiteY4" fmla="*/ 422543 h 2752018"/>
              <a:gd name="connsiteX5" fmla="*/ 1376009 w 2752018"/>
              <a:gd name="connsiteY5" fmla="*/ 0 h 2752018"/>
              <a:gd name="connsiteX6" fmla="*/ 2752018 w 2752018"/>
              <a:gd name="connsiteY6" fmla="*/ 1376009 h 2752018"/>
              <a:gd name="connsiteX7" fmla="*/ 1376009 w 2752018"/>
              <a:gd name="connsiteY7" fmla="*/ 2752018 h 2752018"/>
              <a:gd name="connsiteX8" fmla="*/ 0 w 2752018"/>
              <a:gd name="connsiteY8" fmla="*/ 1376009 h 2752018"/>
              <a:gd name="connsiteX9" fmla="*/ 1376009 w 2752018"/>
              <a:gd name="connsiteY9" fmla="*/ 0 h 275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52018" h="2752018">
                <a:moveTo>
                  <a:pt x="1376008" y="422543"/>
                </a:moveTo>
                <a:cubicBezTo>
                  <a:pt x="849424" y="422543"/>
                  <a:pt x="422543" y="849424"/>
                  <a:pt x="422543" y="1376008"/>
                </a:cubicBezTo>
                <a:cubicBezTo>
                  <a:pt x="422543" y="1902592"/>
                  <a:pt x="849424" y="2329473"/>
                  <a:pt x="1376008" y="2329473"/>
                </a:cubicBezTo>
                <a:cubicBezTo>
                  <a:pt x="1902592" y="2329473"/>
                  <a:pt x="2329473" y="1902592"/>
                  <a:pt x="2329473" y="1376008"/>
                </a:cubicBezTo>
                <a:cubicBezTo>
                  <a:pt x="2329473" y="849424"/>
                  <a:pt x="1902592" y="422543"/>
                  <a:pt x="1376008" y="422543"/>
                </a:cubicBezTo>
                <a:close/>
                <a:moveTo>
                  <a:pt x="1376009" y="0"/>
                </a:moveTo>
                <a:cubicBezTo>
                  <a:pt x="2135958" y="0"/>
                  <a:pt x="2752018" y="616060"/>
                  <a:pt x="2752018" y="1376009"/>
                </a:cubicBezTo>
                <a:cubicBezTo>
                  <a:pt x="2752018" y="2135958"/>
                  <a:pt x="2135958" y="2752018"/>
                  <a:pt x="1376009" y="2752018"/>
                </a:cubicBezTo>
                <a:cubicBezTo>
                  <a:pt x="616060" y="2752018"/>
                  <a:pt x="0" y="2135958"/>
                  <a:pt x="0" y="1376009"/>
                </a:cubicBezTo>
                <a:cubicBezTo>
                  <a:pt x="0" y="616060"/>
                  <a:pt x="616060" y="0"/>
                  <a:pt x="1376009" y="0"/>
                </a:cubicBezTo>
                <a:close/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5" name="椭圆 12"/>
          <p:cNvSpPr/>
          <p:nvPr/>
        </p:nvSpPr>
        <p:spPr>
          <a:xfrm>
            <a:off x="7448408" y="2057593"/>
            <a:ext cx="3101311" cy="307396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96900" dist="228600" dir="2700000" sx="99000" sy="99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51697" y="2579902"/>
            <a:ext cx="1728660" cy="1876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000" b="1" i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思源黑体" panose="020B0500000000000000" pitchFamily="34" charset="-122"/>
              </a:rPr>
              <a:t>3</a:t>
            </a:r>
          </a:p>
          <a:p>
            <a:pPr algn="ctr"/>
            <a:r>
              <a:rPr lang="en-US" altLang="zh-CN" sz="3600" b="1" i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思源黑体" panose="020B0500000000000000" pitchFamily="34" charset="-122"/>
              </a:rPr>
              <a:t>PART</a:t>
            </a:r>
          </a:p>
        </p:txBody>
      </p:sp>
      <p:sp>
        <p:nvSpPr>
          <p:cNvPr id="9" name="TextBox 7"/>
          <p:cNvSpPr txBox="1"/>
          <p:nvPr/>
        </p:nvSpPr>
        <p:spPr>
          <a:xfrm>
            <a:off x="1546746" y="2834598"/>
            <a:ext cx="36118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5400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计划及安排</a:t>
            </a:r>
            <a:endParaRPr lang="zh-CN" altLang="en-US" sz="5400" b="1" dirty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半闭框 11"/>
          <p:cNvSpPr/>
          <p:nvPr/>
        </p:nvSpPr>
        <p:spPr>
          <a:xfrm rot="10800000">
            <a:off x="11009018" y="5019629"/>
            <a:ext cx="540000" cy="540000"/>
          </a:xfrm>
          <a:prstGeom prst="halfFrame">
            <a:avLst/>
          </a:pr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503045" y="2238375"/>
            <a:ext cx="5661660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1503045" y="4515485"/>
            <a:ext cx="4896485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 rot="10800000" flipH="1">
            <a:off x="-2039" y="1"/>
            <a:ext cx="12194039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952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641350" y="441960"/>
            <a:ext cx="456565" cy="456565"/>
          </a:xfrm>
          <a:prstGeom prst="ellipse">
            <a:avLst/>
          </a:prstGeom>
          <a:gradFill flip="none" rotWithShape="1">
            <a:gsLst>
              <a:gs pos="93000">
                <a:srgbClr val="3C2186">
                  <a:alpha val="70000"/>
                </a:srgbClr>
              </a:gs>
              <a:gs pos="0">
                <a:srgbClr val="182987">
                  <a:alpha val="70000"/>
                </a:srgbClr>
              </a:gs>
              <a:gs pos="100000">
                <a:srgbClr val="5F1985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448435" y="409575"/>
            <a:ext cx="4922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多学习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561465" y="1051560"/>
            <a:ext cx="673798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、学习测试工具</a:t>
            </a:r>
          </a:p>
          <a:p>
            <a:r>
              <a:rPr lang="en-US" altLang="zh-CN"/>
              <a:t>	</a:t>
            </a:r>
            <a:r>
              <a:rPr lang="zh-CN" altLang="en-US"/>
              <a:t>如：</a:t>
            </a:r>
            <a:r>
              <a:rPr lang="en-US" altLang="zh-CN"/>
              <a:t>shell</a:t>
            </a:r>
            <a:r>
              <a:rPr lang="zh-CN" altLang="en-US"/>
              <a:t>、</a:t>
            </a:r>
            <a:r>
              <a:rPr lang="en-US" altLang="zh-CN"/>
              <a:t>python</a:t>
            </a:r>
            <a:r>
              <a:rPr lang="zh-CN" altLang="en-US"/>
              <a:t>等</a:t>
            </a:r>
            <a:r>
              <a:rPr lang="en-US" altLang="zh-CN"/>
              <a:t>	</a:t>
            </a:r>
          </a:p>
          <a:p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、学习产品开发内部代码流程</a:t>
            </a:r>
          </a:p>
          <a:p>
            <a:r>
              <a:rPr lang="en-US" altLang="zh-CN"/>
              <a:t>	</a:t>
            </a:r>
            <a:r>
              <a:rPr lang="zh-CN" altLang="en-US"/>
              <a:t>如算法、</a:t>
            </a:r>
            <a:r>
              <a:rPr lang="en-US" altLang="zh-CN"/>
              <a:t>mcu</a:t>
            </a:r>
            <a:r>
              <a:rPr lang="zh-CN" altLang="en-US"/>
              <a:t>、</a:t>
            </a:r>
            <a:r>
              <a:rPr lang="en-US" altLang="zh-CN"/>
              <a:t>app</a:t>
            </a:r>
            <a:r>
              <a:rPr lang="zh-CN" altLang="en-US"/>
              <a:t>之间如何配合等。</a:t>
            </a:r>
          </a:p>
          <a:p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41350" y="2984500"/>
            <a:ext cx="456565" cy="456565"/>
          </a:xfrm>
          <a:prstGeom prst="ellipse">
            <a:avLst/>
          </a:prstGeom>
          <a:gradFill flip="none" rotWithShape="1">
            <a:gsLst>
              <a:gs pos="93000">
                <a:srgbClr val="3C2186">
                  <a:alpha val="70000"/>
                </a:srgbClr>
              </a:gs>
              <a:gs pos="0">
                <a:srgbClr val="182987">
                  <a:alpha val="70000"/>
                </a:srgbClr>
              </a:gs>
              <a:gs pos="100000">
                <a:srgbClr val="5F1985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448435" y="2952115"/>
            <a:ext cx="4922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多思考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561465" y="3594100"/>
            <a:ext cx="67379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思考测试方法</a:t>
            </a:r>
          </a:p>
          <a:p>
            <a:endParaRPr lang="zh-CN" altLang="en-US"/>
          </a:p>
          <a:p>
            <a:r>
              <a:rPr lang="zh-CN" altLang="en-US"/>
              <a:t>思考提高工作效率、测试效率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>
            <a:off x="-2038" y="1"/>
            <a:ext cx="10005848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思源黑体" panose="020B0500000000000000" pitchFamily="34" charset="-122"/>
            </a:endParaRPr>
          </a:p>
        </p:txBody>
      </p:sp>
      <p:sp>
        <p:nvSpPr>
          <p:cNvPr id="3" name="任意多边形: 形状 7"/>
          <p:cNvSpPr/>
          <p:nvPr/>
        </p:nvSpPr>
        <p:spPr>
          <a:xfrm>
            <a:off x="-2224206" y="-2575128"/>
            <a:ext cx="4444334" cy="4444334"/>
          </a:xfrm>
          <a:custGeom>
            <a:avLst/>
            <a:gdLst>
              <a:gd name="connsiteX0" fmla="*/ 1376008 w 2752018"/>
              <a:gd name="connsiteY0" fmla="*/ 422543 h 2752018"/>
              <a:gd name="connsiteX1" fmla="*/ 422543 w 2752018"/>
              <a:gd name="connsiteY1" fmla="*/ 1376008 h 2752018"/>
              <a:gd name="connsiteX2" fmla="*/ 1376008 w 2752018"/>
              <a:gd name="connsiteY2" fmla="*/ 2329473 h 2752018"/>
              <a:gd name="connsiteX3" fmla="*/ 2329473 w 2752018"/>
              <a:gd name="connsiteY3" fmla="*/ 1376008 h 2752018"/>
              <a:gd name="connsiteX4" fmla="*/ 1376008 w 2752018"/>
              <a:gd name="connsiteY4" fmla="*/ 422543 h 2752018"/>
              <a:gd name="connsiteX5" fmla="*/ 1376009 w 2752018"/>
              <a:gd name="connsiteY5" fmla="*/ 0 h 2752018"/>
              <a:gd name="connsiteX6" fmla="*/ 2752018 w 2752018"/>
              <a:gd name="connsiteY6" fmla="*/ 1376009 h 2752018"/>
              <a:gd name="connsiteX7" fmla="*/ 1376009 w 2752018"/>
              <a:gd name="connsiteY7" fmla="*/ 2752018 h 2752018"/>
              <a:gd name="connsiteX8" fmla="*/ 0 w 2752018"/>
              <a:gd name="connsiteY8" fmla="*/ 1376009 h 2752018"/>
              <a:gd name="connsiteX9" fmla="*/ 1376009 w 2752018"/>
              <a:gd name="connsiteY9" fmla="*/ 0 h 275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52018" h="2752018">
                <a:moveTo>
                  <a:pt x="1376008" y="422543"/>
                </a:moveTo>
                <a:cubicBezTo>
                  <a:pt x="849424" y="422543"/>
                  <a:pt x="422543" y="849424"/>
                  <a:pt x="422543" y="1376008"/>
                </a:cubicBezTo>
                <a:cubicBezTo>
                  <a:pt x="422543" y="1902592"/>
                  <a:pt x="849424" y="2329473"/>
                  <a:pt x="1376008" y="2329473"/>
                </a:cubicBezTo>
                <a:cubicBezTo>
                  <a:pt x="1902592" y="2329473"/>
                  <a:pt x="2329473" y="1902592"/>
                  <a:pt x="2329473" y="1376008"/>
                </a:cubicBezTo>
                <a:cubicBezTo>
                  <a:pt x="2329473" y="849424"/>
                  <a:pt x="1902592" y="422543"/>
                  <a:pt x="1376008" y="422543"/>
                </a:cubicBezTo>
                <a:close/>
                <a:moveTo>
                  <a:pt x="1376009" y="0"/>
                </a:moveTo>
                <a:cubicBezTo>
                  <a:pt x="2135958" y="0"/>
                  <a:pt x="2752018" y="616060"/>
                  <a:pt x="2752018" y="1376009"/>
                </a:cubicBezTo>
                <a:cubicBezTo>
                  <a:pt x="2752018" y="2135958"/>
                  <a:pt x="2135958" y="2752018"/>
                  <a:pt x="1376009" y="2752018"/>
                </a:cubicBezTo>
                <a:cubicBezTo>
                  <a:pt x="616060" y="2752018"/>
                  <a:pt x="0" y="2135958"/>
                  <a:pt x="0" y="1376009"/>
                </a:cubicBezTo>
                <a:cubicBezTo>
                  <a:pt x="0" y="616060"/>
                  <a:pt x="616060" y="0"/>
                  <a:pt x="1376009" y="0"/>
                </a:cubicBezTo>
                <a:close/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5" name="椭圆 12"/>
          <p:cNvSpPr/>
          <p:nvPr/>
        </p:nvSpPr>
        <p:spPr>
          <a:xfrm>
            <a:off x="7448408" y="2057593"/>
            <a:ext cx="3101311" cy="307396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96900" dist="228600" dir="2700000" sx="99000" sy="99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51697" y="2579902"/>
            <a:ext cx="1728660" cy="1876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000" b="1" i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思源黑体" panose="020B0500000000000000" pitchFamily="34" charset="-122"/>
              </a:rPr>
              <a:t>4</a:t>
            </a:r>
          </a:p>
          <a:p>
            <a:pPr algn="ctr"/>
            <a:r>
              <a:rPr lang="en-US" altLang="zh-CN" sz="3600" b="1" i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思源黑体" panose="020B0500000000000000" pitchFamily="34" charset="-122"/>
              </a:rPr>
              <a:t>PART</a:t>
            </a:r>
          </a:p>
        </p:txBody>
      </p:sp>
      <p:sp>
        <p:nvSpPr>
          <p:cNvPr id="9" name="TextBox 7"/>
          <p:cNvSpPr txBox="1"/>
          <p:nvPr/>
        </p:nvSpPr>
        <p:spPr>
          <a:xfrm>
            <a:off x="1546746" y="2834598"/>
            <a:ext cx="15544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54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问答</a:t>
            </a:r>
          </a:p>
        </p:txBody>
      </p:sp>
      <p:sp>
        <p:nvSpPr>
          <p:cNvPr id="12" name="半闭框 11"/>
          <p:cNvSpPr/>
          <p:nvPr/>
        </p:nvSpPr>
        <p:spPr>
          <a:xfrm rot="10800000">
            <a:off x="11009018" y="5019629"/>
            <a:ext cx="540000" cy="540000"/>
          </a:xfrm>
          <a:prstGeom prst="halfFrame">
            <a:avLst/>
          </a:pr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503045" y="2238375"/>
            <a:ext cx="5661660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1503045" y="4515485"/>
            <a:ext cx="4896485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3"/>
          <p:cNvSpPr/>
          <p:nvPr/>
        </p:nvSpPr>
        <p:spPr>
          <a:xfrm flipH="1">
            <a:off x="561841" y="1"/>
            <a:ext cx="11630159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思源黑体" panose="020B05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75810" y="2008505"/>
            <a:ext cx="646874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800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THANKS </a:t>
            </a:r>
            <a:r>
              <a:rPr lang="zh-CN" altLang="en-US" sz="8800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！</a:t>
            </a:r>
          </a:p>
        </p:txBody>
      </p:sp>
      <p:sp>
        <p:nvSpPr>
          <p:cNvPr id="8" name="矩形: 圆角 14"/>
          <p:cNvSpPr/>
          <p:nvPr/>
        </p:nvSpPr>
        <p:spPr>
          <a:xfrm>
            <a:off x="8073435" y="4386033"/>
            <a:ext cx="2662563" cy="807720"/>
          </a:xfrm>
          <a:prstGeom prst="roundRect">
            <a:avLst>
              <a:gd name="adj" fmla="val 48193"/>
            </a:avLst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308975" y="4559300"/>
            <a:ext cx="23552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主讲人：易万铭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3383915" y="1566545"/>
            <a:ext cx="7280275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4314190" y="3843655"/>
            <a:ext cx="6350000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半闭框 16"/>
          <p:cNvSpPr/>
          <p:nvPr/>
        </p:nvSpPr>
        <p:spPr>
          <a:xfrm rot="10800000" flipV="1">
            <a:off x="2882923" y="5613354"/>
            <a:ext cx="540000" cy="540000"/>
          </a:xfrm>
          <a:prstGeom prst="halfFrame">
            <a:avLst/>
          </a:prstGeom>
          <a:gradFill flip="none" rotWithShape="1">
            <a:gsLst>
              <a:gs pos="0">
                <a:srgbClr val="182987">
                  <a:alpha val="100000"/>
                </a:srgbClr>
              </a:gs>
              <a:gs pos="100000">
                <a:srgbClr val="5F1985">
                  <a:alpha val="10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3"/>
          <p:cNvSpPr/>
          <p:nvPr/>
        </p:nvSpPr>
        <p:spPr>
          <a:xfrm>
            <a:off x="-2038" y="1"/>
            <a:ext cx="4291958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思源黑体" panose="020B0500000000000000" pitchFamily="34" charset="-122"/>
            </a:endParaRPr>
          </a:p>
        </p:txBody>
      </p:sp>
      <p:sp>
        <p:nvSpPr>
          <p:cNvPr id="7" name="MH_Others_1"/>
          <p:cNvSpPr txBox="1"/>
          <p:nvPr>
            <p:custDataLst>
              <p:tags r:id="rId1"/>
            </p:custDataLst>
          </p:nvPr>
        </p:nvSpPr>
        <p:spPr>
          <a:xfrm>
            <a:off x="700179" y="2344965"/>
            <a:ext cx="2150150" cy="923290"/>
          </a:xfrm>
          <a:prstGeom prst="rect">
            <a:avLst/>
          </a:prstGeom>
          <a:noFill/>
        </p:spPr>
        <p:txBody>
          <a:bodyPr wrap="square" lIns="108000" tIns="0" rIns="0" bIns="0" rtlCol="0" anchor="ctr" anchorCtr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cs typeface="微软雅黑" panose="020B0503020204020204" charset="-122"/>
                <a:sym typeface="思源黑体" panose="020B0500000000000000" pitchFamily="34" charset="-122"/>
              </a:rPr>
              <a:t>目录</a:t>
            </a:r>
          </a:p>
        </p:txBody>
      </p:sp>
      <p:sp>
        <p:nvSpPr>
          <p:cNvPr id="8" name="Rectangle 3"/>
          <p:cNvSpPr/>
          <p:nvPr/>
        </p:nvSpPr>
        <p:spPr>
          <a:xfrm>
            <a:off x="901437" y="3472191"/>
            <a:ext cx="2592288" cy="659575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rPr>
              <a:t>CONTENT</a:t>
            </a:r>
          </a:p>
        </p:txBody>
      </p:sp>
      <p:sp>
        <p:nvSpPr>
          <p:cNvPr id="5" name="半闭框 4"/>
          <p:cNvSpPr/>
          <p:nvPr/>
        </p:nvSpPr>
        <p:spPr>
          <a:xfrm rot="8100000">
            <a:off x="10884558" y="3503249"/>
            <a:ext cx="540000" cy="540000"/>
          </a:xfrm>
          <a:prstGeom prst="halfFrame">
            <a:avLst/>
          </a:pr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5276596" y="1518170"/>
            <a:ext cx="783227" cy="783227"/>
          </a:xfrm>
          <a:prstGeom prst="ellipse">
            <a:avLst/>
          </a:prstGeom>
          <a:gradFill flip="none" rotWithShape="1">
            <a:gsLst>
              <a:gs pos="0">
                <a:srgbClr val="182987">
                  <a:alpha val="20000"/>
                </a:srgbClr>
              </a:gs>
              <a:gs pos="100000">
                <a:srgbClr val="5F1985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239135" y="1297845"/>
            <a:ext cx="68580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隶书" panose="02010509060101010101" charset="-122"/>
              </a:rPr>
              <a:t>1</a:t>
            </a:r>
            <a:endParaRPr lang="zh-CN" altLang="en-US" sz="6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隶书" panose="02010509060101010101" charset="-122"/>
            </a:endParaRPr>
          </a:p>
        </p:txBody>
      </p:sp>
      <p:sp>
        <p:nvSpPr>
          <p:cNvPr id="32" name="ïṡľïḍè"/>
          <p:cNvSpPr txBox="1"/>
          <p:nvPr/>
        </p:nvSpPr>
        <p:spPr>
          <a:xfrm>
            <a:off x="6408906" y="1685781"/>
            <a:ext cx="3127437" cy="519153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l" eaLnBrk="1" fontAlgn="auto" hangingPunct="1">
              <a:spcBef>
                <a:spcPts val="0"/>
              </a:spcBef>
              <a:buClrTx/>
              <a:buSzTx/>
              <a:buFontTx/>
            </a:pPr>
            <a:r>
              <a:rPr lang="zh-CN" altLang="en-US" sz="30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白盒测试</a:t>
            </a:r>
            <a:endParaRPr lang="zh-CN" altLang="en-US" sz="30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276596" y="2626165"/>
            <a:ext cx="783227" cy="783227"/>
          </a:xfrm>
          <a:prstGeom prst="ellipse">
            <a:avLst/>
          </a:prstGeom>
          <a:gradFill flip="none" rotWithShape="1">
            <a:gsLst>
              <a:gs pos="0">
                <a:srgbClr val="182987">
                  <a:alpha val="20000"/>
                </a:srgbClr>
              </a:gs>
              <a:gs pos="100000">
                <a:srgbClr val="5F1985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239135" y="2405841"/>
            <a:ext cx="68580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zh-CN" altLang="en-US" sz="6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ïṡľïḍè"/>
          <p:cNvSpPr txBox="1"/>
          <p:nvPr/>
        </p:nvSpPr>
        <p:spPr>
          <a:xfrm>
            <a:off x="6395053" y="2764000"/>
            <a:ext cx="3127437" cy="519153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l"/>
            <a:r>
              <a:rPr lang="en-US" altLang="zh-CN" sz="3000" dirty="0" err="1">
                <a:latin typeface="微软雅黑" panose="020B0503020204020204" charset="-122"/>
                <a:ea typeface="微软雅黑" panose="020B0503020204020204" charset="-122"/>
              </a:rPr>
              <a:t>gtest</a:t>
            </a:r>
            <a:endParaRPr lang="zh-CN" altLang="en-US" sz="3000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5276596" y="3684898"/>
            <a:ext cx="783227" cy="783227"/>
          </a:xfrm>
          <a:prstGeom prst="ellipse">
            <a:avLst/>
          </a:prstGeom>
          <a:gradFill flip="none" rotWithShape="1">
            <a:gsLst>
              <a:gs pos="0">
                <a:srgbClr val="182987">
                  <a:alpha val="20000"/>
                </a:srgbClr>
              </a:gs>
              <a:gs pos="100000">
                <a:srgbClr val="5F1985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239135" y="3480223"/>
            <a:ext cx="68580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6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</a:p>
        </p:txBody>
      </p:sp>
      <p:sp>
        <p:nvSpPr>
          <p:cNvPr id="38" name="ïṡľïḍè"/>
          <p:cNvSpPr txBox="1"/>
          <p:nvPr/>
        </p:nvSpPr>
        <p:spPr>
          <a:xfrm>
            <a:off x="6465254" y="3827687"/>
            <a:ext cx="3209420" cy="519153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l">
              <a:buClrTx/>
              <a:buSzTx/>
              <a:buFontTx/>
            </a:pPr>
            <a:r>
              <a:rPr lang="en-US" altLang="zh-CN" sz="3000" dirty="0">
                <a:effectLst/>
                <a:latin typeface="微软雅黑" panose="020B0503020204020204" charset="-122"/>
                <a:ea typeface="微软雅黑" panose="020B0503020204020204" charset="-122"/>
              </a:rPr>
              <a:t>Linux</a:t>
            </a:r>
            <a:r>
              <a:rPr lang="zh-CN" altLang="en-US" sz="3000" dirty="0">
                <a:effectLst/>
                <a:latin typeface="微软雅黑" panose="020B0503020204020204" charset="-122"/>
                <a:ea typeface="微软雅黑" panose="020B0503020204020204" charset="-122"/>
              </a:rPr>
              <a:t>下的</a:t>
            </a:r>
            <a:r>
              <a:rPr lang="en-US" altLang="zh-CN" sz="3000" dirty="0" err="1">
                <a:effectLst/>
                <a:latin typeface="微软雅黑" panose="020B0503020204020204" charset="-122"/>
                <a:ea typeface="微软雅黑" panose="020B0503020204020204" charset="-122"/>
              </a:rPr>
              <a:t>gtest</a:t>
            </a:r>
            <a:endParaRPr lang="zh-CN" altLang="en-US" sz="3000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5276596" y="4792893"/>
            <a:ext cx="783227" cy="783227"/>
          </a:xfrm>
          <a:prstGeom prst="ellipse">
            <a:avLst/>
          </a:prstGeom>
          <a:gradFill flip="none" rotWithShape="1">
            <a:gsLst>
              <a:gs pos="0">
                <a:srgbClr val="182987">
                  <a:alpha val="20000"/>
                </a:srgbClr>
              </a:gs>
              <a:gs pos="100000">
                <a:srgbClr val="5F1985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5239135" y="4563143"/>
            <a:ext cx="68580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6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4</a:t>
            </a:r>
          </a:p>
        </p:txBody>
      </p:sp>
      <p:sp>
        <p:nvSpPr>
          <p:cNvPr id="41" name="ïṡľïḍè"/>
          <p:cNvSpPr txBox="1"/>
          <p:nvPr/>
        </p:nvSpPr>
        <p:spPr>
          <a:xfrm>
            <a:off x="6465254" y="4917210"/>
            <a:ext cx="3301783" cy="519153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l">
              <a:buClrTx/>
              <a:buSzTx/>
              <a:buFontTx/>
            </a:pPr>
            <a:r>
              <a:rPr lang="en-US" altLang="zh-CN" sz="3000" dirty="0" err="1">
                <a:effectLst/>
                <a:latin typeface="微软雅黑" panose="020B0503020204020204" charset="-122"/>
                <a:ea typeface="微软雅黑" panose="020B0503020204020204" charset="-122"/>
              </a:rPr>
              <a:t>gtest</a:t>
            </a:r>
            <a:r>
              <a:rPr lang="zh-CN" altLang="en-US" sz="3000" dirty="0">
                <a:effectLst/>
                <a:latin typeface="微软雅黑" panose="020B0503020204020204" charset="-122"/>
                <a:ea typeface="微软雅黑" panose="020B0503020204020204" charset="-122"/>
              </a:rPr>
              <a:t>报告可视化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>
            <a:off x="-2038" y="1"/>
            <a:ext cx="10005848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思源黑体" panose="020B0500000000000000" pitchFamily="34" charset="-122"/>
            </a:endParaRPr>
          </a:p>
        </p:txBody>
      </p:sp>
      <p:sp>
        <p:nvSpPr>
          <p:cNvPr id="3" name="任意多边形: 形状 7"/>
          <p:cNvSpPr/>
          <p:nvPr/>
        </p:nvSpPr>
        <p:spPr>
          <a:xfrm>
            <a:off x="-2224206" y="-2575128"/>
            <a:ext cx="4444334" cy="4444334"/>
          </a:xfrm>
          <a:custGeom>
            <a:avLst/>
            <a:gdLst>
              <a:gd name="connsiteX0" fmla="*/ 1376008 w 2752018"/>
              <a:gd name="connsiteY0" fmla="*/ 422543 h 2752018"/>
              <a:gd name="connsiteX1" fmla="*/ 422543 w 2752018"/>
              <a:gd name="connsiteY1" fmla="*/ 1376008 h 2752018"/>
              <a:gd name="connsiteX2" fmla="*/ 1376008 w 2752018"/>
              <a:gd name="connsiteY2" fmla="*/ 2329473 h 2752018"/>
              <a:gd name="connsiteX3" fmla="*/ 2329473 w 2752018"/>
              <a:gd name="connsiteY3" fmla="*/ 1376008 h 2752018"/>
              <a:gd name="connsiteX4" fmla="*/ 1376008 w 2752018"/>
              <a:gd name="connsiteY4" fmla="*/ 422543 h 2752018"/>
              <a:gd name="connsiteX5" fmla="*/ 1376009 w 2752018"/>
              <a:gd name="connsiteY5" fmla="*/ 0 h 2752018"/>
              <a:gd name="connsiteX6" fmla="*/ 2752018 w 2752018"/>
              <a:gd name="connsiteY6" fmla="*/ 1376009 h 2752018"/>
              <a:gd name="connsiteX7" fmla="*/ 1376009 w 2752018"/>
              <a:gd name="connsiteY7" fmla="*/ 2752018 h 2752018"/>
              <a:gd name="connsiteX8" fmla="*/ 0 w 2752018"/>
              <a:gd name="connsiteY8" fmla="*/ 1376009 h 2752018"/>
              <a:gd name="connsiteX9" fmla="*/ 1376009 w 2752018"/>
              <a:gd name="connsiteY9" fmla="*/ 0 h 275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52018" h="2752018">
                <a:moveTo>
                  <a:pt x="1376008" y="422543"/>
                </a:moveTo>
                <a:cubicBezTo>
                  <a:pt x="849424" y="422543"/>
                  <a:pt x="422543" y="849424"/>
                  <a:pt x="422543" y="1376008"/>
                </a:cubicBezTo>
                <a:cubicBezTo>
                  <a:pt x="422543" y="1902592"/>
                  <a:pt x="849424" y="2329473"/>
                  <a:pt x="1376008" y="2329473"/>
                </a:cubicBezTo>
                <a:cubicBezTo>
                  <a:pt x="1902592" y="2329473"/>
                  <a:pt x="2329473" y="1902592"/>
                  <a:pt x="2329473" y="1376008"/>
                </a:cubicBezTo>
                <a:cubicBezTo>
                  <a:pt x="2329473" y="849424"/>
                  <a:pt x="1902592" y="422543"/>
                  <a:pt x="1376008" y="422543"/>
                </a:cubicBezTo>
                <a:close/>
                <a:moveTo>
                  <a:pt x="1376009" y="0"/>
                </a:moveTo>
                <a:cubicBezTo>
                  <a:pt x="2135958" y="0"/>
                  <a:pt x="2752018" y="616060"/>
                  <a:pt x="2752018" y="1376009"/>
                </a:cubicBezTo>
                <a:cubicBezTo>
                  <a:pt x="2752018" y="2135958"/>
                  <a:pt x="2135958" y="2752018"/>
                  <a:pt x="1376009" y="2752018"/>
                </a:cubicBezTo>
                <a:cubicBezTo>
                  <a:pt x="616060" y="2752018"/>
                  <a:pt x="0" y="2135958"/>
                  <a:pt x="0" y="1376009"/>
                </a:cubicBezTo>
                <a:cubicBezTo>
                  <a:pt x="0" y="616060"/>
                  <a:pt x="616060" y="0"/>
                  <a:pt x="1376009" y="0"/>
                </a:cubicBezTo>
                <a:close/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5" name="椭圆 12"/>
          <p:cNvSpPr/>
          <p:nvPr/>
        </p:nvSpPr>
        <p:spPr>
          <a:xfrm>
            <a:off x="7448408" y="2057593"/>
            <a:ext cx="3101311" cy="307396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96900" dist="228600" dir="2700000" sx="99000" sy="99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51697" y="2579902"/>
            <a:ext cx="1728660" cy="1876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000" b="1" i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思源黑体" panose="020B0500000000000000" pitchFamily="34" charset="-122"/>
              </a:rPr>
              <a:t>1</a:t>
            </a:r>
          </a:p>
          <a:p>
            <a:pPr algn="ctr"/>
            <a:r>
              <a:rPr lang="en-US" altLang="zh-CN" sz="3600" b="1" i="1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思源黑体" panose="020B0500000000000000" pitchFamily="34" charset="-122"/>
              </a:rPr>
              <a:t>PART</a:t>
            </a:r>
          </a:p>
        </p:txBody>
      </p:sp>
      <p:sp>
        <p:nvSpPr>
          <p:cNvPr id="9" name="TextBox 7"/>
          <p:cNvSpPr txBox="1"/>
          <p:nvPr/>
        </p:nvSpPr>
        <p:spPr>
          <a:xfrm>
            <a:off x="1546746" y="2834598"/>
            <a:ext cx="500570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54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试用期工作总结</a:t>
            </a:r>
          </a:p>
        </p:txBody>
      </p:sp>
      <p:sp>
        <p:nvSpPr>
          <p:cNvPr id="12" name="半闭框 11"/>
          <p:cNvSpPr/>
          <p:nvPr/>
        </p:nvSpPr>
        <p:spPr>
          <a:xfrm rot="10800000">
            <a:off x="11009018" y="5019629"/>
            <a:ext cx="540000" cy="540000"/>
          </a:xfrm>
          <a:prstGeom prst="halfFrame">
            <a:avLst/>
          </a:prstGeom>
          <a:gradFill flip="none" rotWithShape="1">
            <a:gsLst>
              <a:gs pos="0">
                <a:srgbClr val="182987">
                  <a:alpha val="70000"/>
                </a:srgbClr>
              </a:gs>
              <a:gs pos="100000">
                <a:srgbClr val="5F1985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503045" y="2238375"/>
            <a:ext cx="5661660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1503045" y="4515485"/>
            <a:ext cx="4896485" cy="0"/>
          </a:xfrm>
          <a:prstGeom prst="line">
            <a:avLst/>
          </a:prstGeom>
          <a:ln w="317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 rot="10800000" flipH="1">
            <a:off x="-134" y="1"/>
            <a:ext cx="12194039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952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641350" y="441960"/>
            <a:ext cx="456565" cy="456565"/>
          </a:xfrm>
          <a:prstGeom prst="ellipse">
            <a:avLst/>
          </a:prstGeom>
          <a:gradFill flip="none" rotWithShape="1">
            <a:gsLst>
              <a:gs pos="93000">
                <a:srgbClr val="3C2186">
                  <a:alpha val="70000"/>
                </a:srgbClr>
              </a:gs>
              <a:gs pos="0">
                <a:srgbClr val="182987">
                  <a:alpha val="70000"/>
                </a:srgbClr>
              </a:gs>
              <a:gs pos="100000">
                <a:srgbClr val="5F1985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448435" y="409575"/>
            <a:ext cx="4922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学习产品知识及测试流程</a:t>
            </a: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248410" y="2018030"/>
            <a:ext cx="4667250" cy="28225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970" y="2366010"/>
            <a:ext cx="4831715" cy="2127250"/>
          </a:xfrm>
          <a:prstGeom prst="rect">
            <a:avLst/>
          </a:prstGeom>
        </p:spPr>
      </p:pic>
      <p:sp>
        <p:nvSpPr>
          <p:cNvPr id="8" name="右箭头 7"/>
          <p:cNvSpPr/>
          <p:nvPr/>
        </p:nvSpPr>
        <p:spPr>
          <a:xfrm>
            <a:off x="6017895" y="3295015"/>
            <a:ext cx="1008380" cy="3041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382395" y="1454150"/>
            <a:ext cx="439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学习相关文档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177405" y="1559560"/>
            <a:ext cx="3920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整理输出总结文档（思维导图等</a:t>
            </a:r>
            <a:r>
              <a:rPr lang="en-US" altLang="zh-CN"/>
              <a:t>4</a:t>
            </a:r>
            <a:r>
              <a:rPr lang="zh-CN" altLang="en-US"/>
              <a:t>篇）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 rot="10800000" flipH="1">
            <a:off x="-134" y="1"/>
            <a:ext cx="12194039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952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641350" y="441960"/>
            <a:ext cx="456565" cy="456565"/>
          </a:xfrm>
          <a:prstGeom prst="ellipse">
            <a:avLst/>
          </a:prstGeom>
          <a:gradFill flip="none" rotWithShape="1">
            <a:gsLst>
              <a:gs pos="93000">
                <a:srgbClr val="3C2186">
                  <a:alpha val="70000"/>
                </a:srgbClr>
              </a:gs>
              <a:gs pos="0">
                <a:srgbClr val="182987">
                  <a:alpha val="70000"/>
                </a:srgbClr>
              </a:gs>
              <a:gs pos="100000">
                <a:srgbClr val="5F1985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448435" y="409575"/>
            <a:ext cx="4922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学习算法测试及输出测试文档</a:t>
            </a:r>
          </a:p>
        </p:txBody>
      </p:sp>
      <p:sp>
        <p:nvSpPr>
          <p:cNvPr id="8" name="右箭头 7"/>
          <p:cNvSpPr/>
          <p:nvPr/>
        </p:nvSpPr>
        <p:spPr>
          <a:xfrm>
            <a:off x="6171565" y="3382010"/>
            <a:ext cx="1008380" cy="3041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75" y="2690495"/>
            <a:ext cx="5184775" cy="14763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87145" y="176847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在已有编译环境的服务器上学习算法测试（编译算法源码及运行可执行文件）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369810" y="1778000"/>
            <a:ext cx="44570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去除服务器的算法源码编译环境依赖，在个人</a:t>
            </a:r>
            <a:r>
              <a:rPr lang="en-US" altLang="zh-CN"/>
              <a:t>linux</a:t>
            </a:r>
            <a:r>
              <a:rPr lang="zh-CN" altLang="en-US"/>
              <a:t>系统中搭建算法编译及测试环境。输出操作文档</a:t>
            </a:r>
            <a:r>
              <a:rPr lang="en-US" altLang="zh-CN"/>
              <a:t>15</a:t>
            </a:r>
            <a:r>
              <a:rPr lang="zh-CN" altLang="en-US"/>
              <a:t>篇。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385" y="2839720"/>
            <a:ext cx="3895725" cy="21234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5385" y="5102860"/>
            <a:ext cx="3931920" cy="946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 rot="10800000" flipH="1">
            <a:off x="-134" y="1"/>
            <a:ext cx="12194039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952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7050" y="1109345"/>
            <a:ext cx="1040892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、困难：未知算法源码编译依赖的工具包及工具包版本，安装过新的工具包会导致算法源码编译失败；</a:t>
            </a:r>
          </a:p>
          <a:p>
            <a:r>
              <a:rPr lang="en-US" altLang="zh-CN"/>
              <a:t>		   </a:t>
            </a:r>
            <a:r>
              <a:rPr lang="zh-CN" altLang="en-US"/>
              <a:t>网上查询的解决方法不适用；</a:t>
            </a:r>
          </a:p>
          <a:p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、解决：咨询开发及自行根据报错查阅资料</a:t>
            </a:r>
          </a:p>
          <a:p>
            <a:endParaRPr lang="zh-CN" altLang="en-US"/>
          </a:p>
          <a:p>
            <a:endParaRPr lang="zh-CN" altLang="en-US"/>
          </a:p>
        </p:txBody>
      </p:sp>
      <p:graphicFrame>
        <p:nvGraphicFramePr>
          <p:cNvPr id="3" name="对象 2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1661160" y="2731770"/>
          <a:ext cx="97155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howAsIcon="1" r:id="rId2" imgW="971550" imgH="666750" progId="Word.Document.12">
                  <p:embed/>
                </p:oleObj>
              </mc:Choice>
              <mc:Fallback>
                <p:oleObj showAsIcon="1" r:id="rId2" imgW="971550" imgH="666750" progId="Word.Document.12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61160" y="2731770"/>
                        <a:ext cx="97155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 rot="10800000" flipH="1">
            <a:off x="-2039" y="1"/>
            <a:ext cx="12194039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952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641350" y="441960"/>
            <a:ext cx="456565" cy="456565"/>
          </a:xfrm>
          <a:prstGeom prst="ellipse">
            <a:avLst/>
          </a:prstGeom>
          <a:gradFill flip="none" rotWithShape="1">
            <a:gsLst>
              <a:gs pos="93000">
                <a:srgbClr val="3C2186">
                  <a:alpha val="70000"/>
                </a:srgbClr>
              </a:gs>
              <a:gs pos="0">
                <a:srgbClr val="182987">
                  <a:alpha val="70000"/>
                </a:srgbClr>
              </a:gs>
              <a:gs pos="100000">
                <a:srgbClr val="5F1985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448435" y="409575"/>
            <a:ext cx="4922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学习大通项目编译</a:t>
            </a:r>
            <a:r>
              <a:rPr lang="en-US" altLang="zh-CN" sz="2800" dirty="0">
                <a:latin typeface="微软雅黑" panose="020B0503020204020204" charset="-122"/>
                <a:ea typeface="微软雅黑" panose="020B0503020204020204" charset="-122"/>
              </a:rPr>
              <a:t>APP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包</a:t>
            </a:r>
          </a:p>
        </p:txBody>
      </p:sp>
      <p:sp>
        <p:nvSpPr>
          <p:cNvPr id="8" name="右箭头 7"/>
          <p:cNvSpPr/>
          <p:nvPr/>
        </p:nvSpPr>
        <p:spPr>
          <a:xfrm>
            <a:off x="6227445" y="2860040"/>
            <a:ext cx="1008380" cy="3041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97915" y="16865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根据操作文档学习编译过程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379335" y="1686560"/>
            <a:ext cx="4457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根据编译过程输出编译脚本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010" y="2054860"/>
            <a:ext cx="5039360" cy="191452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4900" y="3065145"/>
            <a:ext cx="3358515" cy="213487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235825" y="5461000"/>
            <a:ext cx="47923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脚本说明：将编译过程中修改文件内容的步骤写入脚本，运行脚本时自动修改文件内容并编译，减少手动操作，提高效率</a:t>
            </a:r>
          </a:p>
        </p:txBody>
      </p:sp>
      <p:graphicFrame>
        <p:nvGraphicFramePr>
          <p:cNvPr id="3" name="对象 2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8112125" y="2137410"/>
          <a:ext cx="97155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howAsIcon="1" r:id="rId4" imgW="971550" imgH="666750" progId="Package">
                  <p:embed/>
                </p:oleObj>
              </mc:Choice>
              <mc:Fallback>
                <p:oleObj showAsIcon="1" r:id="rId4" imgW="971550" imgH="666750" progId="Package">
                  <p:embed/>
                  <p:pic>
                    <p:nvPicPr>
                      <p:cNvPr id="0" name="图片 204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112125" y="2137410"/>
                        <a:ext cx="97155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 rot="10800000" flipH="1">
            <a:off x="-2039" y="1"/>
            <a:ext cx="12194039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952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641350" y="441960"/>
            <a:ext cx="456565" cy="456565"/>
          </a:xfrm>
          <a:prstGeom prst="ellipse">
            <a:avLst/>
          </a:prstGeom>
          <a:gradFill flip="none" rotWithShape="1">
            <a:gsLst>
              <a:gs pos="93000">
                <a:srgbClr val="3C2186">
                  <a:alpha val="70000"/>
                </a:srgbClr>
              </a:gs>
              <a:gs pos="0">
                <a:srgbClr val="182987">
                  <a:alpha val="70000"/>
                </a:srgbClr>
              </a:gs>
              <a:gs pos="100000">
                <a:srgbClr val="5F1985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448435" y="409575"/>
            <a:ext cx="4922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基线</a:t>
            </a:r>
            <a:r>
              <a:rPr lang="en-US" altLang="zh-CN" sz="2800" dirty="0">
                <a:latin typeface="微软雅黑" panose="020B0503020204020204" charset="-122"/>
                <a:ea typeface="微软雅黑" panose="020B0503020204020204" charset="-122"/>
              </a:rPr>
              <a:t>APA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测试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08050" y="1252855"/>
            <a:ext cx="1062926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、学习</a:t>
            </a:r>
            <a:r>
              <a:rPr lang="en-US" altLang="zh-CN"/>
              <a:t>APA</a:t>
            </a:r>
            <a:r>
              <a:rPr lang="zh-CN" altLang="en-US"/>
              <a:t>测试中一些数据的测试并输出文档</a:t>
            </a:r>
            <a:r>
              <a:rPr lang="en-US" altLang="zh-CN"/>
              <a:t>3</a:t>
            </a:r>
            <a:r>
              <a:rPr lang="zh-CN" altLang="en-US"/>
              <a:t>篇</a:t>
            </a:r>
          </a:p>
          <a:p>
            <a:r>
              <a:rPr lang="en-US" altLang="zh-CN"/>
              <a:t>	</a:t>
            </a:r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2</a:t>
            </a:r>
            <a:r>
              <a:rPr lang="zh-CN" altLang="en-US"/>
              <a:t>、较场尾出差</a:t>
            </a:r>
          </a:p>
          <a:p>
            <a:r>
              <a:rPr lang="en-US" altLang="zh-CN"/>
              <a:t>	a</a:t>
            </a:r>
            <a:r>
              <a:rPr lang="zh-CN" altLang="en-US"/>
              <a:t>、熟悉测试环境搭建（单板烧录、更换</a:t>
            </a:r>
            <a:r>
              <a:rPr lang="en-US" altLang="zh-CN"/>
              <a:t>app</a:t>
            </a:r>
            <a:r>
              <a:rPr lang="zh-CN" altLang="en-US"/>
              <a:t>包、保存</a:t>
            </a:r>
            <a:r>
              <a:rPr lang="en-US" altLang="zh-CN"/>
              <a:t>log</a:t>
            </a:r>
            <a:r>
              <a:rPr lang="zh-CN" altLang="en-US"/>
              <a:t>等）</a:t>
            </a:r>
          </a:p>
          <a:p>
            <a:r>
              <a:rPr lang="en-US" altLang="zh-CN"/>
              <a:t>	b</a:t>
            </a:r>
            <a:r>
              <a:rPr lang="zh-CN" altLang="en-US"/>
              <a:t>、自动泊车测试</a:t>
            </a:r>
          </a:p>
          <a:p>
            <a:r>
              <a:rPr lang="en-US" altLang="zh-CN"/>
              <a:t>		</a:t>
            </a:r>
            <a:r>
              <a:rPr lang="zh-CN" altLang="en-US"/>
              <a:t>编写自动化脚本（脚本中修改参数文件、自动运行</a:t>
            </a:r>
            <a:r>
              <a:rPr lang="en-US" altLang="zh-CN"/>
              <a:t>app</a:t>
            </a:r>
            <a:r>
              <a:rPr lang="zh-CN" altLang="en-US"/>
              <a:t>、泊车结束后自动保存</a:t>
            </a:r>
            <a:r>
              <a:rPr lang="en-US" altLang="zh-CN"/>
              <a:t>log</a:t>
            </a:r>
            <a:r>
              <a:rPr lang="zh-CN" altLang="en-US"/>
              <a:t>）</a:t>
            </a:r>
          </a:p>
          <a:p>
            <a:r>
              <a:rPr lang="en-US" altLang="zh-CN"/>
              <a:t>		</a:t>
            </a:r>
            <a:r>
              <a:rPr lang="zh-CN" altLang="en-US"/>
              <a:t>由于当时只是调试版本，很多东西都在变，脚本并不适用，脚本并未继续完善。</a:t>
            </a:r>
          </a:p>
          <a:p>
            <a:r>
              <a:rPr lang="en-US" altLang="zh-CN"/>
              <a:t>		</a:t>
            </a:r>
            <a:endParaRPr lang="zh-CN" altLang="en-US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3</a:t>
            </a:r>
            <a:r>
              <a:rPr lang="zh-CN" altLang="en-US"/>
              <a:t>、了解开发流程、算法的一些参数说明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630" y="1626235"/>
            <a:ext cx="6619240" cy="1190625"/>
          </a:xfrm>
          <a:prstGeom prst="rect">
            <a:avLst/>
          </a:prstGeom>
        </p:spPr>
      </p:pic>
      <p:graphicFrame>
        <p:nvGraphicFramePr>
          <p:cNvPr id="4" name="对象 3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1862455" y="4542790"/>
          <a:ext cx="97155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howAsIcon="1" r:id="rId3" imgW="971550" imgH="666750" progId="Package">
                  <p:embed/>
                </p:oleObj>
              </mc:Choice>
              <mc:Fallback>
                <p:oleObj showAsIcon="1" r:id="rId3" imgW="971550" imgH="666750" progId="Package">
                  <p:embed/>
                  <p:pic>
                    <p:nvPicPr>
                      <p:cNvPr id="0" name="图片 307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62455" y="4542790"/>
                        <a:ext cx="97155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 rot="10800000" flipH="1">
            <a:off x="-2039" y="1"/>
            <a:ext cx="12194039" cy="6857999"/>
          </a:xfrm>
          <a:custGeom>
            <a:avLst/>
            <a:gdLst>
              <a:gd name="connsiteX0" fmla="*/ 0 w 16673587"/>
              <a:gd name="connsiteY0" fmla="*/ 0 h 10972799"/>
              <a:gd name="connsiteX1" fmla="*/ 16626851 w 16673587"/>
              <a:gd name="connsiteY1" fmla="*/ 0 h 10972799"/>
              <a:gd name="connsiteX2" fmla="*/ 16631891 w 16673587"/>
              <a:gd name="connsiteY2" fmla="*/ 319437 h 10972799"/>
              <a:gd name="connsiteX3" fmla="*/ 16645153 w 16673587"/>
              <a:gd name="connsiteY3" fmla="*/ 984387 h 10972799"/>
              <a:gd name="connsiteX4" fmla="*/ 16656527 w 16673587"/>
              <a:gd name="connsiteY4" fmla="*/ 1595370 h 10972799"/>
              <a:gd name="connsiteX5" fmla="*/ 16667903 w 16673587"/>
              <a:gd name="connsiteY5" fmla="*/ 2152399 h 10972799"/>
              <a:gd name="connsiteX6" fmla="*/ 16673587 w 16673587"/>
              <a:gd name="connsiteY6" fmla="*/ 2665081 h 10972799"/>
              <a:gd name="connsiteX7" fmla="*/ 16671693 w 16673587"/>
              <a:gd name="connsiteY7" fmla="*/ 3135367 h 10972799"/>
              <a:gd name="connsiteX8" fmla="*/ 16664115 w 16673587"/>
              <a:gd name="connsiteY8" fmla="*/ 3563253 h 10972799"/>
              <a:gd name="connsiteX9" fmla="*/ 16645153 w 16673587"/>
              <a:gd name="connsiteY9" fmla="*/ 3952581 h 10972799"/>
              <a:gd name="connsiteX10" fmla="*/ 16614833 w 16673587"/>
              <a:gd name="connsiteY10" fmla="*/ 4309153 h 10972799"/>
              <a:gd name="connsiteX11" fmla="*/ 16569347 w 16673587"/>
              <a:gd name="connsiteY11" fmla="*/ 4634886 h 10972799"/>
              <a:gd name="connsiteX12" fmla="*/ 16508699 w 16673587"/>
              <a:gd name="connsiteY12" fmla="*/ 4933636 h 10972799"/>
              <a:gd name="connsiteX13" fmla="*/ 16429097 w 16673587"/>
              <a:gd name="connsiteY13" fmla="*/ 5209256 h 10972799"/>
              <a:gd name="connsiteX14" fmla="*/ 16330541 w 16673587"/>
              <a:gd name="connsiteY14" fmla="*/ 5463666 h 10972799"/>
              <a:gd name="connsiteX15" fmla="*/ 16211137 w 16673587"/>
              <a:gd name="connsiteY15" fmla="*/ 5700740 h 10972799"/>
              <a:gd name="connsiteX16" fmla="*/ 16067097 w 16673587"/>
              <a:gd name="connsiteY16" fmla="*/ 5924315 h 10972799"/>
              <a:gd name="connsiteX17" fmla="*/ 15896525 w 16673587"/>
              <a:gd name="connsiteY17" fmla="*/ 6138260 h 10972799"/>
              <a:gd name="connsiteX18" fmla="*/ 15701307 w 16673587"/>
              <a:gd name="connsiteY18" fmla="*/ 6344490 h 10972799"/>
              <a:gd name="connsiteX19" fmla="*/ 15473877 w 16673587"/>
              <a:gd name="connsiteY19" fmla="*/ 6544943 h 10972799"/>
              <a:gd name="connsiteX20" fmla="*/ 15216115 w 16673587"/>
              <a:gd name="connsiteY20" fmla="*/ 6749241 h 10972799"/>
              <a:gd name="connsiteX21" fmla="*/ 14926141 w 16673587"/>
              <a:gd name="connsiteY21" fmla="*/ 6953549 h 10972799"/>
              <a:gd name="connsiteX22" fmla="*/ 14598259 w 16673587"/>
              <a:gd name="connsiteY22" fmla="*/ 7165560 h 10972799"/>
              <a:gd name="connsiteX23" fmla="*/ 14236259 w 16673587"/>
              <a:gd name="connsiteY23" fmla="*/ 7387214 h 10972799"/>
              <a:gd name="connsiteX24" fmla="*/ 13832563 w 16673587"/>
              <a:gd name="connsiteY24" fmla="*/ 7620434 h 10972799"/>
              <a:gd name="connsiteX25" fmla="*/ 13389067 w 16673587"/>
              <a:gd name="connsiteY25" fmla="*/ 7870998 h 10972799"/>
              <a:gd name="connsiteX26" fmla="*/ 12901979 w 16673587"/>
              <a:gd name="connsiteY26" fmla="*/ 8142759 h 10972799"/>
              <a:gd name="connsiteX27" fmla="*/ 12373197 w 16673587"/>
              <a:gd name="connsiteY27" fmla="*/ 8437647 h 10972799"/>
              <a:gd name="connsiteX28" fmla="*/ 11793237 w 16673587"/>
              <a:gd name="connsiteY28" fmla="*/ 8759521 h 10972799"/>
              <a:gd name="connsiteX29" fmla="*/ 11167795 w 16673587"/>
              <a:gd name="connsiteY29" fmla="*/ 9108385 h 10972799"/>
              <a:gd name="connsiteX30" fmla="*/ 10489289 w 16673587"/>
              <a:gd name="connsiteY30" fmla="*/ 9491937 h 10972799"/>
              <a:gd name="connsiteX31" fmla="*/ 9761499 w 16673587"/>
              <a:gd name="connsiteY31" fmla="*/ 9914043 h 10972799"/>
              <a:gd name="connsiteX32" fmla="*/ 9033711 w 16673587"/>
              <a:gd name="connsiteY32" fmla="*/ 10338071 h 10972799"/>
              <a:gd name="connsiteX33" fmla="*/ 8364677 w 16673587"/>
              <a:gd name="connsiteY33" fmla="*/ 10738969 h 10972799"/>
              <a:gd name="connsiteX34" fmla="*/ 7976668 w 16673587"/>
              <a:gd name="connsiteY34" fmla="*/ 10972799 h 10972799"/>
              <a:gd name="connsiteX35" fmla="*/ 0 w 16673587"/>
              <a:gd name="connsiteY35" fmla="*/ 10972799 h 1097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673587" h="10972799">
                <a:moveTo>
                  <a:pt x="0" y="0"/>
                </a:moveTo>
                <a:lnTo>
                  <a:pt x="16626851" y="0"/>
                </a:lnTo>
                <a:lnTo>
                  <a:pt x="16631891" y="319437"/>
                </a:lnTo>
                <a:lnTo>
                  <a:pt x="16645153" y="984387"/>
                </a:lnTo>
                <a:lnTo>
                  <a:pt x="16656527" y="1595370"/>
                </a:lnTo>
                <a:lnTo>
                  <a:pt x="16667903" y="2152399"/>
                </a:lnTo>
                <a:lnTo>
                  <a:pt x="16673587" y="2665081"/>
                </a:lnTo>
                <a:lnTo>
                  <a:pt x="16671693" y="3135367"/>
                </a:lnTo>
                <a:lnTo>
                  <a:pt x="16664115" y="3563253"/>
                </a:lnTo>
                <a:lnTo>
                  <a:pt x="16645153" y="3952581"/>
                </a:lnTo>
                <a:lnTo>
                  <a:pt x="16614833" y="4309153"/>
                </a:lnTo>
                <a:lnTo>
                  <a:pt x="16569347" y="4634886"/>
                </a:lnTo>
                <a:lnTo>
                  <a:pt x="16508699" y="4933636"/>
                </a:lnTo>
                <a:lnTo>
                  <a:pt x="16429097" y="5209256"/>
                </a:lnTo>
                <a:lnTo>
                  <a:pt x="16330541" y="5463666"/>
                </a:lnTo>
                <a:lnTo>
                  <a:pt x="16211137" y="5700740"/>
                </a:lnTo>
                <a:lnTo>
                  <a:pt x="16067097" y="5924315"/>
                </a:lnTo>
                <a:lnTo>
                  <a:pt x="15896525" y="6138260"/>
                </a:lnTo>
                <a:lnTo>
                  <a:pt x="15701307" y="6344490"/>
                </a:lnTo>
                <a:lnTo>
                  <a:pt x="15473877" y="6544943"/>
                </a:lnTo>
                <a:lnTo>
                  <a:pt x="15216115" y="6749241"/>
                </a:lnTo>
                <a:lnTo>
                  <a:pt x="14926141" y="6953549"/>
                </a:lnTo>
                <a:lnTo>
                  <a:pt x="14598259" y="7165560"/>
                </a:lnTo>
                <a:lnTo>
                  <a:pt x="14236259" y="7387214"/>
                </a:lnTo>
                <a:lnTo>
                  <a:pt x="13832563" y="7620434"/>
                </a:lnTo>
                <a:lnTo>
                  <a:pt x="13389067" y="7870998"/>
                </a:lnTo>
                <a:lnTo>
                  <a:pt x="12901979" y="8142759"/>
                </a:lnTo>
                <a:lnTo>
                  <a:pt x="12373197" y="8437647"/>
                </a:lnTo>
                <a:lnTo>
                  <a:pt x="11793237" y="8759521"/>
                </a:lnTo>
                <a:lnTo>
                  <a:pt x="11167795" y="9108385"/>
                </a:lnTo>
                <a:lnTo>
                  <a:pt x="10489289" y="9491937"/>
                </a:lnTo>
                <a:lnTo>
                  <a:pt x="9761499" y="9914043"/>
                </a:lnTo>
                <a:lnTo>
                  <a:pt x="9033711" y="10338071"/>
                </a:lnTo>
                <a:lnTo>
                  <a:pt x="8364677" y="10738969"/>
                </a:lnTo>
                <a:lnTo>
                  <a:pt x="7976668" y="10972799"/>
                </a:lnTo>
                <a:lnTo>
                  <a:pt x="0" y="10972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952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 dirty="0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641350" y="441960"/>
            <a:ext cx="456565" cy="456565"/>
          </a:xfrm>
          <a:prstGeom prst="ellipse">
            <a:avLst/>
          </a:prstGeom>
          <a:gradFill flip="none" rotWithShape="1">
            <a:gsLst>
              <a:gs pos="93000">
                <a:srgbClr val="3C2186">
                  <a:alpha val="70000"/>
                </a:srgbClr>
              </a:gs>
              <a:gs pos="0">
                <a:srgbClr val="182987">
                  <a:alpha val="70000"/>
                </a:srgbClr>
              </a:gs>
              <a:gs pos="100000">
                <a:srgbClr val="5F1985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lvl="0" algn="r" defTabSz="914400">
              <a:buClrTx/>
              <a:buSzTx/>
              <a:buFontTx/>
            </a:pPr>
            <a:endParaRPr lang="zh-CN" altLang="en-US" sz="1400" b="1">
              <a:latin typeface="三极准柔宋" panose="00000500000000000000" pitchFamily="2" charset="-122"/>
              <a:ea typeface="三极准柔宋" panose="00000500000000000000" pitchFamily="2" charset="-122"/>
              <a:cs typeface="Open Sans" panose="020B0606030504020204" charset="0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448435" y="409575"/>
            <a:ext cx="4922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远特</a:t>
            </a:r>
            <a:r>
              <a:rPr lang="en-US" altLang="zh-CN" sz="2800" dirty="0">
                <a:latin typeface="微软雅黑" panose="020B0503020204020204" charset="-122"/>
                <a:ea typeface="微软雅黑" panose="020B0503020204020204" charset="-122"/>
              </a:rPr>
              <a:t>APA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139825" y="1252855"/>
            <a:ext cx="7025640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、提前完成测试方案及测试用例（</a:t>
            </a:r>
            <a:r>
              <a:rPr lang="en-US" altLang="zh-CN"/>
              <a:t>116</a:t>
            </a:r>
            <a:r>
              <a:rPr lang="zh-CN" altLang="en-US"/>
              <a:t>条车机部分基础用例，车位覆盖部分暂沿用基线的用例）编写</a:t>
            </a:r>
          </a:p>
          <a:p>
            <a:r>
              <a:rPr lang="en-US" altLang="zh-CN"/>
              <a:t>	</a:t>
            </a:r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	</a:t>
            </a:r>
          </a:p>
          <a:p>
            <a:r>
              <a:rPr lang="en-US" altLang="zh-CN"/>
              <a:t>2</a:t>
            </a:r>
            <a:r>
              <a:rPr lang="zh-CN" altLang="en-US"/>
              <a:t>、环境搭建</a:t>
            </a:r>
          </a:p>
          <a:p>
            <a:r>
              <a:rPr lang="en-US" altLang="zh-CN"/>
              <a:t>	</a:t>
            </a:r>
            <a:r>
              <a:rPr lang="zh-CN" altLang="en-US"/>
              <a:t>已完成欧尚车整套测试环境安装；包括摄像头、显示器等，并整理线材保证测试环境的整洁。</a:t>
            </a:r>
          </a:p>
          <a:p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、采图及标定</a:t>
            </a:r>
          </a:p>
          <a:p>
            <a:r>
              <a:rPr lang="en-US" altLang="zh-CN"/>
              <a:t>	#8573  #8609</a:t>
            </a:r>
          </a:p>
          <a:p>
            <a:endParaRPr lang="zh-CN" altLang="en-US"/>
          </a:p>
          <a:p>
            <a:r>
              <a:rPr lang="en-US" altLang="zh-CN"/>
              <a:t>4</a:t>
            </a:r>
            <a:r>
              <a:rPr lang="zh-CN" altLang="en-US"/>
              <a:t>、轮速脉冲标定</a:t>
            </a:r>
          </a:p>
          <a:p>
            <a:r>
              <a:rPr lang="en-US" altLang="zh-CN"/>
              <a:t>	#8362</a:t>
            </a:r>
          </a:p>
          <a:p>
            <a:endParaRPr lang="en-US" altLang="zh-CN"/>
          </a:p>
          <a:p>
            <a:r>
              <a:rPr lang="en-US" altLang="zh-CN"/>
              <a:t>5</a:t>
            </a:r>
            <a:r>
              <a:rPr lang="zh-CN" altLang="en-US"/>
              <a:t>、车位搜索测试</a:t>
            </a:r>
          </a:p>
          <a:p>
            <a:r>
              <a:rPr lang="en-US" altLang="zh-CN"/>
              <a:t>	</a:t>
            </a:r>
            <a:r>
              <a:rPr lang="zh-CN" altLang="en-US"/>
              <a:t>配合开发调试</a:t>
            </a:r>
            <a:r>
              <a:rPr lang="en-US" altLang="zh-CN"/>
              <a:t>+</a:t>
            </a:r>
            <a:r>
              <a:rPr lang="zh-CN" altLang="en-US"/>
              <a:t>测试，已成功搜索车位。</a:t>
            </a:r>
          </a:p>
        </p:txBody>
      </p:sp>
      <p:graphicFrame>
        <p:nvGraphicFramePr>
          <p:cNvPr id="3" name="对象 2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1633220" y="2032000"/>
          <a:ext cx="97155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howAsIcon="1" r:id="rId2" imgW="971550" imgH="666750" progId="Word.Document.8">
                  <p:embed/>
                </p:oleObj>
              </mc:Choice>
              <mc:Fallback>
                <p:oleObj showAsIcon="1" r:id="rId2" imgW="971550" imgH="666750" progId="Word.Document.8">
                  <p:embed/>
                  <p:pic>
                    <p:nvPicPr>
                      <p:cNvPr id="0" name="图片 409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33220" y="2032000"/>
                        <a:ext cx="97155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872105" y="2032000"/>
          <a:ext cx="97155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howAsIcon="1" r:id="rId4" imgW="971550" imgH="666750" progId="Excel.Sheet.12">
                  <p:embed/>
                </p:oleObj>
              </mc:Choice>
              <mc:Fallback>
                <p:oleObj showAsIcon="1" r:id="rId4" imgW="971550" imgH="666750" progId="Excel.Sheet.12">
                  <p:embed/>
                  <p:pic>
                    <p:nvPicPr>
                      <p:cNvPr id="0" name="图片 409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72105" y="2032000"/>
                        <a:ext cx="97155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COMMONDATA" val="eyJoZGlkIjoiM2Q5NjNhYmQ5YzE3ODZkMGNmMTkxMDI0MWMxMDVlMGYifQ=="/>
  <p:tag name="KSO_WPP_MARK_KEY" val="7a048773-735b-4a3d-9c01-673aab4a333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08230036"/>
  <p:tag name="MH_LIBRARY" val="CONTENTS"/>
  <p:tag name="MH_TYPE" val="OTHERS"/>
  <p:tag name="ID" val="55351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7275,&quot;width&quot;:12030}"/>
</p:tagLst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625</Words>
  <Application>Microsoft Office PowerPoint</Application>
  <PresentationFormat>宽屏</PresentationFormat>
  <Paragraphs>109</Paragraphs>
  <Slides>15</Slides>
  <Notes>6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微软雅黑</vt:lpstr>
      <vt:lpstr>Arial</vt:lpstr>
      <vt:lpstr>三极准柔宋</vt:lpstr>
      <vt:lpstr>Calibri</vt:lpstr>
      <vt:lpstr>仓耳青禾体-谷力 W05</vt:lpstr>
      <vt:lpstr>思源黑体</vt:lpstr>
      <vt:lpstr>Office Theme</vt:lpstr>
      <vt:lpstr>Microsoft Word Document</vt:lpstr>
      <vt:lpstr>Package</vt:lpstr>
      <vt:lpstr>Microsoft Word 97 - 2003 Document</vt:lpstr>
      <vt:lpstr>Microsoft Excel Worksheet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Y yardie</cp:lastModifiedBy>
  <cp:revision>223</cp:revision>
  <dcterms:created xsi:type="dcterms:W3CDTF">2019-08-07T06:22:00Z</dcterms:created>
  <dcterms:modified xsi:type="dcterms:W3CDTF">2022-12-11T09:53:46Z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27D1245A83234762B83E3BD468AC11DB</vt:lpwstr>
  </property>
</Properties>
</file>